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64" r:id="rId5"/>
    <p:sldId id="262" r:id="rId6"/>
    <p:sldId id="261" r:id="rId7"/>
    <p:sldId id="263" r:id="rId8"/>
    <p:sldId id="269" r:id="rId9"/>
    <p:sldId id="266" r:id="rId10"/>
    <p:sldId id="270" r:id="rId11"/>
    <p:sldId id="271" r:id="rId12"/>
    <p:sldId id="265" r:id="rId13"/>
    <p:sldId id="268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8"/>
    <a:srgbClr val="009E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14339-5E10-4B38-BD18-DC15E09B2052}" type="datetimeFigureOut">
              <a:rPr lang="en-GB" smtClean="0"/>
              <a:pPr/>
              <a:t>11/11/2011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D8CCF-3A87-418C-A6B6-1EA739129A8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1B73-9889-4782-A7FB-E4E013B2010E}" type="datetimeFigureOut">
              <a:rPr lang="en-GB" smtClean="0"/>
              <a:pPr/>
              <a:t>11/11/2011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CD3E-2B34-4D95-A49B-DC2F9620BB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1B73-9889-4782-A7FB-E4E013B2010E}" type="datetimeFigureOut">
              <a:rPr lang="en-GB" smtClean="0"/>
              <a:pPr/>
              <a:t>11/11/2011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CD3E-2B34-4D95-A49B-DC2F9620BB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1B73-9889-4782-A7FB-E4E013B2010E}" type="datetimeFigureOut">
              <a:rPr lang="en-GB" smtClean="0"/>
              <a:pPr/>
              <a:t>11/11/2011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CD3E-2B34-4D95-A49B-DC2F9620BB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1B73-9889-4782-A7FB-E4E013B2010E}" type="datetimeFigureOut">
              <a:rPr lang="en-GB" smtClean="0"/>
              <a:pPr/>
              <a:t>11/11/2011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CD3E-2B34-4D95-A49B-DC2F9620BB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1B73-9889-4782-A7FB-E4E013B2010E}" type="datetimeFigureOut">
              <a:rPr lang="en-GB" smtClean="0"/>
              <a:pPr/>
              <a:t>11/11/2011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CD3E-2B34-4D95-A49B-DC2F9620BB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1B73-9889-4782-A7FB-E4E013B2010E}" type="datetimeFigureOut">
              <a:rPr lang="en-GB" smtClean="0"/>
              <a:pPr/>
              <a:t>11/11/2011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CD3E-2B34-4D95-A49B-DC2F9620BB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1B73-9889-4782-A7FB-E4E013B2010E}" type="datetimeFigureOut">
              <a:rPr lang="en-GB" smtClean="0"/>
              <a:pPr/>
              <a:t>11/11/2011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CD3E-2B34-4D95-A49B-DC2F9620BB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1B73-9889-4782-A7FB-E4E013B2010E}" type="datetimeFigureOut">
              <a:rPr lang="en-GB" smtClean="0"/>
              <a:pPr/>
              <a:t>11/11/2011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CD3E-2B34-4D95-A49B-DC2F9620BB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1B73-9889-4782-A7FB-E4E013B2010E}" type="datetimeFigureOut">
              <a:rPr lang="en-GB" smtClean="0"/>
              <a:pPr/>
              <a:t>11/11/2011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CD3E-2B34-4D95-A49B-DC2F9620BB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1B73-9889-4782-A7FB-E4E013B2010E}" type="datetimeFigureOut">
              <a:rPr lang="en-GB" smtClean="0"/>
              <a:pPr/>
              <a:t>11/11/2011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CD3E-2B34-4D95-A49B-DC2F9620BB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1B73-9889-4782-A7FB-E4E013B2010E}" type="datetimeFigureOut">
              <a:rPr lang="en-GB" smtClean="0"/>
              <a:pPr/>
              <a:t>11/11/2011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CD3E-2B34-4D95-A49B-DC2F9620BB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11B73-9889-4782-A7FB-E4E013B2010E}" type="datetimeFigureOut">
              <a:rPr lang="en-GB" smtClean="0"/>
              <a:pPr/>
              <a:t>11/11/2011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1CD3E-2B34-4D95-A49B-DC2F9620BB3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2529" t="26203" r="2323" b="14735"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4372" t="26203" r="15866" b="61630"/>
            <a:stretch>
              <a:fillRect/>
            </a:stretch>
          </p:blipFill>
          <p:spPr bwMode="auto">
            <a:xfrm>
              <a:off x="0" y="-1"/>
              <a:ext cx="9144000" cy="6407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2063" t="70617" r="3663" b="16980"/>
            <a:stretch>
              <a:fillRect/>
            </a:stretch>
          </p:blipFill>
          <p:spPr bwMode="auto">
            <a:xfrm>
              <a:off x="0" y="5417840"/>
              <a:ext cx="9144000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94C8"/>
                </a:solidFill>
              </a:rPr>
              <a:t>Weak decay</a:t>
            </a:r>
            <a:endParaRPr lang="en-GB" dirty="0">
              <a:solidFill>
                <a:srgbClr val="0094C8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39770" t="50606" r="52759" b="43799"/>
          <a:stretch>
            <a:fillRect/>
          </a:stretch>
        </p:blipFill>
        <p:spPr bwMode="auto">
          <a:xfrm>
            <a:off x="7308304" y="4653136"/>
            <a:ext cx="13681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33872" t="41513" r="60623" b="50793"/>
          <a:stretch>
            <a:fillRect/>
          </a:stretch>
        </p:blipFill>
        <p:spPr bwMode="auto">
          <a:xfrm>
            <a:off x="7884368" y="4077072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39377" t="41513" r="52759" b="49394"/>
          <a:stretch>
            <a:fillRect/>
          </a:stretch>
        </p:blipFill>
        <p:spPr bwMode="auto">
          <a:xfrm>
            <a:off x="467544" y="4221088"/>
            <a:ext cx="144016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33872" t="50606" r="60623" b="44498"/>
          <a:stretch>
            <a:fillRect/>
          </a:stretch>
        </p:blipFill>
        <p:spPr bwMode="auto">
          <a:xfrm>
            <a:off x="1043608" y="4149080"/>
            <a:ext cx="10081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195736" y="2204864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94C8"/>
                </a:solidFill>
              </a:rPr>
              <a:t>In weak decay, you can ‘swap’ a </a:t>
            </a:r>
            <a:r>
              <a:rPr lang="en-GB" sz="2400" dirty="0" smtClean="0">
                <a:solidFill>
                  <a:srgbClr val="0094C8"/>
                </a:solidFill>
              </a:rPr>
              <a:t>down or strange quark for an up quark. This process creates one new pair of particles to conserve charge.</a:t>
            </a:r>
            <a:endParaRPr lang="en-GB" sz="2400" dirty="0">
              <a:solidFill>
                <a:srgbClr val="0094C8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 l="67238" t="44381" r="26674" b="46235"/>
          <a:stretch>
            <a:fillRect/>
          </a:stretch>
        </p:blipFill>
        <p:spPr bwMode="auto">
          <a:xfrm>
            <a:off x="251520" y="1556792"/>
            <a:ext cx="1080120" cy="93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 l="52849" t="44133" r="41063" b="46235"/>
          <a:stretch>
            <a:fillRect/>
          </a:stretch>
        </p:blipFill>
        <p:spPr bwMode="auto">
          <a:xfrm>
            <a:off x="7380312" y="1700808"/>
            <a:ext cx="1008112" cy="89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67238" t="34078" r="26674" b="56341"/>
          <a:stretch>
            <a:fillRect/>
          </a:stretch>
        </p:blipFill>
        <p:spPr bwMode="auto">
          <a:xfrm>
            <a:off x="7380312" y="836712"/>
            <a:ext cx="1080120" cy="95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52849" t="34078" r="41063" b="55867"/>
          <a:stretch>
            <a:fillRect/>
          </a:stretch>
        </p:blipFill>
        <p:spPr bwMode="auto">
          <a:xfrm>
            <a:off x="251520" y="692696"/>
            <a:ext cx="10081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4372" t="26203" r="15866" b="61630"/>
            <a:stretch>
              <a:fillRect/>
            </a:stretch>
          </p:blipFill>
          <p:spPr bwMode="auto">
            <a:xfrm>
              <a:off x="0" y="-1"/>
              <a:ext cx="9144000" cy="6407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2063" t="70617" r="3663" b="16980"/>
            <a:stretch>
              <a:fillRect/>
            </a:stretch>
          </p:blipFill>
          <p:spPr bwMode="auto">
            <a:xfrm>
              <a:off x="0" y="5417840"/>
              <a:ext cx="9144000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94C8"/>
                </a:solidFill>
              </a:rPr>
              <a:t>Strong </a:t>
            </a:r>
            <a:r>
              <a:rPr lang="en-GB" dirty="0" smtClean="0">
                <a:solidFill>
                  <a:srgbClr val="0094C8"/>
                </a:solidFill>
              </a:rPr>
              <a:t>decay</a:t>
            </a:r>
            <a:endParaRPr lang="en-GB" dirty="0">
              <a:solidFill>
                <a:srgbClr val="0094C8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5736" y="1844824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94C8"/>
                </a:solidFill>
              </a:rPr>
              <a:t>In </a:t>
            </a:r>
            <a:r>
              <a:rPr lang="en-GB" sz="2400" dirty="0" smtClean="0">
                <a:solidFill>
                  <a:srgbClr val="0094C8"/>
                </a:solidFill>
              </a:rPr>
              <a:t>strong decay, the quarks in the initial particle are rearranged to make different particles. But quark-</a:t>
            </a:r>
            <a:r>
              <a:rPr lang="en-GB" sz="2400" dirty="0" err="1" smtClean="0">
                <a:solidFill>
                  <a:srgbClr val="0094C8"/>
                </a:solidFill>
              </a:rPr>
              <a:t>antiquark</a:t>
            </a:r>
            <a:r>
              <a:rPr lang="en-GB" sz="2400" dirty="0" smtClean="0">
                <a:solidFill>
                  <a:srgbClr val="0094C8"/>
                </a:solidFill>
              </a:rPr>
              <a:t> pairs can be created, so long as they are of the same type. </a:t>
            </a:r>
            <a:endParaRPr lang="en-GB" sz="2400" dirty="0">
              <a:solidFill>
                <a:srgbClr val="0094C8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l="67238" t="44381" r="26674" b="46235"/>
          <a:stretch>
            <a:fillRect/>
          </a:stretch>
        </p:blipFill>
        <p:spPr bwMode="auto">
          <a:xfrm>
            <a:off x="7380312" y="2276872"/>
            <a:ext cx="1080120" cy="93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 l="52849" t="44133" r="41063" b="46235"/>
          <a:stretch>
            <a:fillRect/>
          </a:stretch>
        </p:blipFill>
        <p:spPr bwMode="auto">
          <a:xfrm>
            <a:off x="179512" y="2132856"/>
            <a:ext cx="1008112" cy="89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67238" t="34078" r="26674" b="56341"/>
          <a:stretch>
            <a:fillRect/>
          </a:stretch>
        </p:blipFill>
        <p:spPr bwMode="auto">
          <a:xfrm>
            <a:off x="7380312" y="1412776"/>
            <a:ext cx="1080120" cy="95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2849" t="34078" r="41063" b="55867"/>
          <a:stretch>
            <a:fillRect/>
          </a:stretch>
        </p:blipFill>
        <p:spPr bwMode="auto">
          <a:xfrm>
            <a:off x="179512" y="1340768"/>
            <a:ext cx="10081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81715" t="35142" r="13050" b="56263"/>
          <a:stretch>
            <a:fillRect/>
          </a:stretch>
        </p:blipFill>
        <p:spPr bwMode="auto">
          <a:xfrm>
            <a:off x="3419872" y="4293096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 l="82520" t="45170" r="12601" b="46235"/>
          <a:stretch>
            <a:fillRect/>
          </a:stretch>
        </p:blipFill>
        <p:spPr bwMode="auto">
          <a:xfrm>
            <a:off x="4427984" y="4365104"/>
            <a:ext cx="872325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4372" t="26203" r="15866" b="61630"/>
            <a:stretch>
              <a:fillRect/>
            </a:stretch>
          </p:blipFill>
          <p:spPr bwMode="auto">
            <a:xfrm>
              <a:off x="0" y="-1"/>
              <a:ext cx="9144000" cy="6407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2063" t="70617" r="3663" b="16980"/>
            <a:stretch>
              <a:fillRect/>
            </a:stretch>
          </p:blipFill>
          <p:spPr bwMode="auto">
            <a:xfrm>
              <a:off x="0" y="5417840"/>
              <a:ext cx="9144000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94C8"/>
                </a:solidFill>
              </a:rPr>
              <a:t>Quark flow diagrams</a:t>
            </a:r>
            <a:endParaRPr lang="en-GB" dirty="0">
              <a:solidFill>
                <a:srgbClr val="0094C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5807" t="33094" r="52132" b="39344"/>
          <a:stretch>
            <a:fillRect/>
          </a:stretch>
        </p:blipFill>
        <p:spPr bwMode="auto">
          <a:xfrm>
            <a:off x="467544" y="1772816"/>
            <a:ext cx="820891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4372" t="26203" r="15866" b="61630"/>
            <a:stretch>
              <a:fillRect/>
            </a:stretch>
          </p:blipFill>
          <p:spPr bwMode="auto">
            <a:xfrm>
              <a:off x="0" y="-1"/>
              <a:ext cx="9144000" cy="6407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2063" t="70617" r="3663" b="16980"/>
            <a:stretch>
              <a:fillRect/>
            </a:stretch>
          </p:blipFill>
          <p:spPr bwMode="auto">
            <a:xfrm>
              <a:off x="0" y="5417840"/>
              <a:ext cx="9144000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94C8"/>
                </a:solidFill>
              </a:rPr>
              <a:t>How forces work</a:t>
            </a:r>
            <a:endParaRPr lang="en-GB" dirty="0">
              <a:solidFill>
                <a:srgbClr val="0094C8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2683" t="38175" r="2592" b="43683"/>
          <a:stretch>
            <a:fillRect/>
          </a:stretch>
        </p:blipFill>
        <p:spPr bwMode="auto">
          <a:xfrm>
            <a:off x="-12509" y="2060848"/>
            <a:ext cx="915650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4372" t="26203" r="15866" b="61630"/>
            <a:stretch>
              <a:fillRect/>
            </a:stretch>
          </p:blipFill>
          <p:spPr bwMode="auto">
            <a:xfrm>
              <a:off x="0" y="-1"/>
              <a:ext cx="9144000" cy="6407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2063" t="70617" r="3663" b="16980"/>
            <a:stretch>
              <a:fillRect/>
            </a:stretch>
          </p:blipFill>
          <p:spPr bwMode="auto">
            <a:xfrm>
              <a:off x="0" y="5417840"/>
              <a:ext cx="9144000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51189" t="32344" r="30181" b="47925"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51189" t="30141" r="1908" b="15508"/>
          <a:stretch>
            <a:fillRect/>
          </a:stretch>
        </p:blipFill>
        <p:spPr bwMode="auto">
          <a:xfrm>
            <a:off x="251520" y="0"/>
            <a:ext cx="813690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3568" y="2132856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bg1"/>
                </a:solidFill>
              </a:rPr>
              <a:t>Any questions?</a:t>
            </a:r>
            <a:endParaRPr lang="en-GB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4372" t="26203" r="15866" b="61630"/>
            <a:stretch>
              <a:fillRect/>
            </a:stretch>
          </p:blipFill>
          <p:spPr bwMode="auto">
            <a:xfrm>
              <a:off x="0" y="-1"/>
              <a:ext cx="9144000" cy="6407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2063" t="70617" r="3663" b="16980"/>
            <a:stretch>
              <a:fillRect/>
            </a:stretch>
          </p:blipFill>
          <p:spPr bwMode="auto">
            <a:xfrm>
              <a:off x="0" y="5417840"/>
              <a:ext cx="9144000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2849" t="34078" r="18285" b="46235"/>
          <a:stretch>
            <a:fillRect/>
          </a:stretch>
        </p:blipFill>
        <p:spPr bwMode="auto">
          <a:xfrm>
            <a:off x="0" y="0"/>
            <a:ext cx="69482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81715" t="35142" r="2876" b="46235"/>
          <a:stretch>
            <a:fillRect/>
          </a:stretch>
        </p:blipFill>
        <p:spPr bwMode="auto">
          <a:xfrm>
            <a:off x="5435080" y="2780928"/>
            <a:ext cx="37089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9512" y="2708920"/>
            <a:ext cx="5400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94C8"/>
                </a:solidFill>
              </a:rPr>
              <a:t>Quarks come in six different types, with six </a:t>
            </a:r>
            <a:r>
              <a:rPr lang="en-GB" sz="2200" dirty="0" err="1" smtClean="0">
                <a:solidFill>
                  <a:srgbClr val="0094C8"/>
                </a:solidFill>
              </a:rPr>
              <a:t>antipartners</a:t>
            </a:r>
            <a:r>
              <a:rPr lang="en-GB" sz="2200" dirty="0" smtClean="0">
                <a:solidFill>
                  <a:srgbClr val="0094C8"/>
                </a:solidFill>
              </a:rPr>
              <a:t>. On the A-level syllabus, you need to know about three: up, and down (which make up everyday matter), and strange.</a:t>
            </a:r>
          </a:p>
          <a:p>
            <a:endParaRPr lang="en-GB" sz="2200" dirty="0">
              <a:solidFill>
                <a:srgbClr val="0094C8"/>
              </a:solidFill>
            </a:endParaRPr>
          </a:p>
          <a:p>
            <a:r>
              <a:rPr lang="en-GB" sz="2200" dirty="0" smtClean="0">
                <a:solidFill>
                  <a:srgbClr val="0094C8"/>
                </a:solidFill>
              </a:rPr>
              <a:t>The other three are  called charm, top and bottom.</a:t>
            </a:r>
            <a:endParaRPr lang="en-GB" sz="2200" dirty="0">
              <a:solidFill>
                <a:srgbClr val="0094C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4372" t="26203" r="15866" b="61630"/>
            <a:stretch>
              <a:fillRect/>
            </a:stretch>
          </p:blipFill>
          <p:spPr bwMode="auto">
            <a:xfrm>
              <a:off x="0" y="-1"/>
              <a:ext cx="9144000" cy="6407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2063" t="70617" r="3663" b="16980"/>
            <a:stretch>
              <a:fillRect/>
            </a:stretch>
          </p:blipFill>
          <p:spPr bwMode="auto">
            <a:xfrm>
              <a:off x="0" y="5417840"/>
              <a:ext cx="9144000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2656"/>
            <a:ext cx="3854921" cy="478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132856"/>
            <a:ext cx="471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0094C8"/>
                </a:solidFill>
              </a:rPr>
              <a:t>Three generations of matter</a:t>
            </a:r>
            <a:endParaRPr lang="en-GB" sz="4800" dirty="0">
              <a:solidFill>
                <a:srgbClr val="0094C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5085184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94C8"/>
                </a:solidFill>
              </a:rPr>
              <a:t>Source: the Particle Adventure</a:t>
            </a:r>
            <a:endParaRPr lang="en-GB" sz="1200" dirty="0">
              <a:solidFill>
                <a:srgbClr val="0094C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4372" t="26203" r="15866" b="61630"/>
            <a:stretch>
              <a:fillRect/>
            </a:stretch>
          </p:blipFill>
          <p:spPr bwMode="auto">
            <a:xfrm>
              <a:off x="0" y="-1"/>
              <a:ext cx="9144000" cy="6407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2063" t="70617" r="3663" b="16980"/>
            <a:stretch>
              <a:fillRect/>
            </a:stretch>
          </p:blipFill>
          <p:spPr bwMode="auto">
            <a:xfrm>
              <a:off x="0" y="5417840"/>
              <a:ext cx="9144000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94C8"/>
                </a:solidFill>
              </a:rPr>
              <a:t>Protons and Neutrons: the most common hadrons</a:t>
            </a:r>
            <a:endParaRPr lang="en-GB" dirty="0">
              <a:solidFill>
                <a:srgbClr val="0094C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4147" t="43922" r="81464" b="40328"/>
          <a:stretch>
            <a:fillRect/>
          </a:stretch>
        </p:blipFill>
        <p:spPr bwMode="auto">
          <a:xfrm>
            <a:off x="1763688" y="1988840"/>
            <a:ext cx="5328592" cy="327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52849" t="34078" r="18285" b="46235"/>
          <a:stretch>
            <a:fillRect/>
          </a:stretch>
        </p:blipFill>
        <p:spPr bwMode="auto">
          <a:xfrm>
            <a:off x="1115616" y="2348880"/>
            <a:ext cx="69482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4372" t="26203" r="15866" b="61630"/>
            <a:stretch>
              <a:fillRect/>
            </a:stretch>
          </p:blipFill>
          <p:spPr bwMode="auto">
            <a:xfrm>
              <a:off x="0" y="-1"/>
              <a:ext cx="9144000" cy="6407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2063" t="70617" r="3663" b="16980"/>
            <a:stretch>
              <a:fillRect/>
            </a:stretch>
          </p:blipFill>
          <p:spPr bwMode="auto">
            <a:xfrm>
              <a:off x="0" y="5417840"/>
              <a:ext cx="9144000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94C8"/>
                </a:solidFill>
              </a:rPr>
              <a:t>Types of particle</a:t>
            </a:r>
            <a:endParaRPr lang="en-GB" dirty="0">
              <a:solidFill>
                <a:srgbClr val="0094C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3593" t="38016" r="51579" b="35406"/>
          <a:stretch>
            <a:fillRect/>
          </a:stretch>
        </p:blipFill>
        <p:spPr bwMode="auto">
          <a:xfrm>
            <a:off x="467544" y="1916832"/>
            <a:ext cx="82089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4372" t="26203" r="15866" b="61630"/>
            <a:stretch>
              <a:fillRect/>
            </a:stretch>
          </p:blipFill>
          <p:spPr bwMode="auto">
            <a:xfrm>
              <a:off x="0" y="-1"/>
              <a:ext cx="9144000" cy="6407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2063" t="70617" r="3663" b="16980"/>
            <a:stretch>
              <a:fillRect/>
            </a:stretch>
          </p:blipFill>
          <p:spPr bwMode="auto">
            <a:xfrm>
              <a:off x="0" y="5417840"/>
              <a:ext cx="9144000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94C8"/>
                </a:solidFill>
              </a:rPr>
              <a:t>How to make a </a:t>
            </a:r>
            <a:r>
              <a:rPr lang="en-GB" dirty="0" err="1" smtClean="0">
                <a:solidFill>
                  <a:srgbClr val="0094C8"/>
                </a:solidFill>
              </a:rPr>
              <a:t>hadron</a:t>
            </a:r>
            <a:endParaRPr lang="en-GB" dirty="0">
              <a:solidFill>
                <a:srgbClr val="0094C8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27309" t="38188" r="50553" b="30313"/>
          <a:stretch>
            <a:fillRect/>
          </a:stretch>
        </p:blipFill>
        <p:spPr bwMode="auto">
          <a:xfrm>
            <a:off x="5255568" y="1628800"/>
            <a:ext cx="3888432" cy="311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77430" t="40407" r="3486" b="35728"/>
          <a:stretch>
            <a:fillRect/>
          </a:stretch>
        </p:blipFill>
        <p:spPr bwMode="auto">
          <a:xfrm>
            <a:off x="1259632" y="2852936"/>
            <a:ext cx="3312368" cy="232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53578" t="40407" r="24644" b="38563"/>
          <a:stretch>
            <a:fillRect/>
          </a:stretch>
        </p:blipFill>
        <p:spPr bwMode="auto">
          <a:xfrm>
            <a:off x="0" y="1052736"/>
            <a:ext cx="3779912" cy="205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56176" y="465313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B0F0"/>
                </a:solidFill>
              </a:rPr>
              <a:t>Colour Charge</a:t>
            </a:r>
            <a:endParaRPr lang="en-GB" sz="28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72514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B0F0"/>
                </a:solidFill>
              </a:rPr>
              <a:t>Electric Charge</a:t>
            </a:r>
            <a:endParaRPr lang="en-GB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1"/>
            <a:chOff x="0" y="-1"/>
            <a:chExt cx="9144000" cy="685800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4372" t="26203" r="15866" b="61630"/>
            <a:stretch>
              <a:fillRect/>
            </a:stretch>
          </p:blipFill>
          <p:spPr bwMode="auto">
            <a:xfrm>
              <a:off x="0" y="-1"/>
              <a:ext cx="9144000" cy="6407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2063" t="70617" r="3663" b="16980"/>
            <a:stretch>
              <a:fillRect/>
            </a:stretch>
          </p:blipFill>
          <p:spPr bwMode="auto">
            <a:xfrm>
              <a:off x="0" y="5417840"/>
              <a:ext cx="9144000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94C8"/>
                </a:solidFill>
              </a:rPr>
              <a:t>So how do we find quarks?</a:t>
            </a:r>
            <a:endParaRPr lang="en-GB" dirty="0">
              <a:solidFill>
                <a:srgbClr val="0094C8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700808"/>
            <a:ext cx="36099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4372" t="26203" r="15866" b="61630"/>
            <a:stretch>
              <a:fillRect/>
            </a:stretch>
          </p:blipFill>
          <p:spPr bwMode="auto">
            <a:xfrm>
              <a:off x="0" y="-1"/>
              <a:ext cx="9144000" cy="6407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2063" t="70617" r="3663" b="16980"/>
            <a:stretch>
              <a:fillRect/>
            </a:stretch>
          </p:blipFill>
          <p:spPr bwMode="auto">
            <a:xfrm>
              <a:off x="0" y="5417840"/>
              <a:ext cx="9144000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>
                <a:solidFill>
                  <a:srgbClr val="0094C8"/>
                </a:solidFill>
              </a:rPr>
              <a:t>Conservations</a:t>
            </a:r>
            <a:endParaRPr lang="en-GB" dirty="0">
              <a:solidFill>
                <a:srgbClr val="0094C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70080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94C8"/>
                </a:solidFill>
              </a:rPr>
              <a:t>Charge</a:t>
            </a:r>
            <a:endParaRPr lang="en-GB" sz="3200" dirty="0">
              <a:solidFill>
                <a:srgbClr val="0094C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184482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94C8"/>
                </a:solidFill>
              </a:rPr>
              <a:t>Baryon number</a:t>
            </a:r>
            <a:endParaRPr lang="en-GB" sz="3200" dirty="0">
              <a:solidFill>
                <a:srgbClr val="0094C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321297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94C8"/>
                </a:solidFill>
              </a:rPr>
              <a:t>Lepton number</a:t>
            </a:r>
            <a:endParaRPr lang="en-GB" sz="3200" dirty="0">
              <a:solidFill>
                <a:srgbClr val="0094C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4149080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94C8"/>
                </a:solidFill>
              </a:rPr>
              <a:t>Strangeness</a:t>
            </a:r>
            <a:endParaRPr lang="en-GB" sz="3200" dirty="0">
              <a:solidFill>
                <a:srgbClr val="0094C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4005064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0094C8"/>
                </a:solidFill>
              </a:rPr>
              <a:t>?</a:t>
            </a:r>
            <a:endParaRPr lang="en-GB" sz="4800" dirty="0">
              <a:solidFill>
                <a:srgbClr val="0094C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1"/>
            <a:chOff x="0" y="-1"/>
            <a:chExt cx="9144000" cy="685800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4372" t="26203" r="15866" b="61630"/>
            <a:stretch>
              <a:fillRect/>
            </a:stretch>
          </p:blipFill>
          <p:spPr bwMode="auto">
            <a:xfrm>
              <a:off x="0" y="-1"/>
              <a:ext cx="9144000" cy="6407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2063" t="70617" r="3663" b="16980"/>
            <a:stretch>
              <a:fillRect/>
            </a:stretch>
          </p:blipFill>
          <p:spPr bwMode="auto">
            <a:xfrm>
              <a:off x="0" y="5417840"/>
              <a:ext cx="9144000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94C8"/>
                </a:solidFill>
              </a:rPr>
              <a:t>Decays</a:t>
            </a:r>
            <a:endParaRPr lang="en-GB" dirty="0">
              <a:solidFill>
                <a:srgbClr val="0094C8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67238" t="35063" r="17819" b="42297"/>
          <a:stretch>
            <a:fillRect/>
          </a:stretch>
        </p:blipFill>
        <p:spPr bwMode="auto">
          <a:xfrm>
            <a:off x="2483768" y="1772816"/>
            <a:ext cx="4032448" cy="343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7317" t="51544" r="45527" b="38910"/>
          <a:stretch>
            <a:fillRect/>
          </a:stretch>
        </p:blipFill>
        <p:spPr bwMode="auto">
          <a:xfrm>
            <a:off x="2339752" y="1628800"/>
            <a:ext cx="792088" cy="59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171</Words>
  <Application>Microsoft Office PowerPoint</Application>
  <PresentationFormat>On-screen Show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Protons and Neutrons: the most common hadrons</vt:lpstr>
      <vt:lpstr>Types of particle</vt:lpstr>
      <vt:lpstr>How to make a hadron</vt:lpstr>
      <vt:lpstr>So how do we find quarks?</vt:lpstr>
      <vt:lpstr>Conservations</vt:lpstr>
      <vt:lpstr>Decays</vt:lpstr>
      <vt:lpstr>Weak decay</vt:lpstr>
      <vt:lpstr>Strong decay</vt:lpstr>
      <vt:lpstr>Quark flow diagrams</vt:lpstr>
      <vt:lpstr>How forces work</vt:lpstr>
      <vt:lpstr>Slide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Bryony</dc:creator>
  <cp:lastModifiedBy>Bryony Frost</cp:lastModifiedBy>
  <cp:revision>51</cp:revision>
  <dcterms:created xsi:type="dcterms:W3CDTF">2011-11-10T10:45:05Z</dcterms:created>
  <dcterms:modified xsi:type="dcterms:W3CDTF">2011-11-11T17:08:59Z</dcterms:modified>
</cp:coreProperties>
</file>